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slideMasters/slideMaster2.xml" ContentType="application/vnd.openxmlformats-officedocument.presentationml.slideMaster+xml"/>
  <Override PartName="/ppt/notesSlides/notesSlide1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57" r:id="rId2"/>
  </p:sldMasterIdLst>
  <p:notesMasterIdLst>
    <p:notesMasterId r:id="rId20"/>
  </p:notesMasterIdLst>
  <p:handoutMasterIdLst>
    <p:handoutMasterId r:id="rId21"/>
  </p:handoutMasterIdLst>
  <p:sldIdLst>
    <p:sldId id="256" r:id="rId3"/>
    <p:sldId id="275" r:id="rId4"/>
    <p:sldId id="325" r:id="rId5"/>
    <p:sldId id="363" r:id="rId6"/>
    <p:sldId id="360" r:id="rId7"/>
    <p:sldId id="358" r:id="rId8"/>
    <p:sldId id="362" r:id="rId9"/>
    <p:sldId id="361" r:id="rId10"/>
    <p:sldId id="339" r:id="rId11"/>
    <p:sldId id="341" r:id="rId12"/>
    <p:sldId id="344" r:id="rId13"/>
    <p:sldId id="345" r:id="rId14"/>
    <p:sldId id="347" r:id="rId15"/>
    <p:sldId id="348" r:id="rId16"/>
    <p:sldId id="349" r:id="rId17"/>
    <p:sldId id="356" r:id="rId18"/>
    <p:sldId id="333"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DCE"/>
    <a:srgbClr val="462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93676" autoAdjust="0"/>
  </p:normalViewPr>
  <p:slideViewPr>
    <p:cSldViewPr>
      <p:cViewPr varScale="1">
        <p:scale>
          <a:sx n="80" d="100"/>
          <a:sy n="80" d="100"/>
        </p:scale>
        <p:origin x="1110"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569A006-EBB2-4C91-8CA7-F33897BB504F}" type="datetimeFigureOut">
              <a:rPr lang="nl-NL" smtClean="0"/>
              <a:t>19-4-2021</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7E9938A-B015-4695-9431-2931419173C1}" type="slidenum">
              <a:rPr lang="nl-NL" smtClean="0"/>
              <a:t>‹nr.›</a:t>
            </a:fld>
            <a:endParaRPr lang="nl-NL"/>
          </a:p>
        </p:txBody>
      </p:sp>
    </p:spTree>
    <p:extLst>
      <p:ext uri="{BB962C8B-B14F-4D97-AF65-F5344CB8AC3E}">
        <p14:creationId xmlns:p14="http://schemas.microsoft.com/office/powerpoint/2010/main" val="477073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83DEFF4-D4C6-9E46-9113-C464AE31E92B}" type="datetimeFigureOut">
              <a:rPr lang="nl-NL" smtClean="0"/>
              <a:pPr/>
              <a:t>19-4-2021</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B969F5E-BF15-DD4D-A029-856E13411DC4}" type="slidenum">
              <a:rPr lang="nl-NL" smtClean="0"/>
              <a:pPr/>
              <a:t>‹nr.›</a:t>
            </a:fld>
            <a:endParaRPr lang="nl-NL"/>
          </a:p>
        </p:txBody>
      </p:sp>
    </p:spTree>
    <p:extLst>
      <p:ext uri="{BB962C8B-B14F-4D97-AF65-F5344CB8AC3E}">
        <p14:creationId xmlns:p14="http://schemas.microsoft.com/office/powerpoint/2010/main" val="30738415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10</a:t>
            </a:fld>
            <a:endParaRPr lang="nl-NL"/>
          </a:p>
        </p:txBody>
      </p:sp>
    </p:spTree>
    <p:extLst>
      <p:ext uri="{BB962C8B-B14F-4D97-AF65-F5344CB8AC3E}">
        <p14:creationId xmlns:p14="http://schemas.microsoft.com/office/powerpoint/2010/main" val="3894109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11</a:t>
            </a:fld>
            <a:endParaRPr lang="nl-NL"/>
          </a:p>
        </p:txBody>
      </p:sp>
    </p:spTree>
    <p:extLst>
      <p:ext uri="{BB962C8B-B14F-4D97-AF65-F5344CB8AC3E}">
        <p14:creationId xmlns:p14="http://schemas.microsoft.com/office/powerpoint/2010/main" val="363208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12</a:t>
            </a:fld>
            <a:endParaRPr lang="nl-NL"/>
          </a:p>
        </p:txBody>
      </p:sp>
    </p:spTree>
    <p:extLst>
      <p:ext uri="{BB962C8B-B14F-4D97-AF65-F5344CB8AC3E}">
        <p14:creationId xmlns:p14="http://schemas.microsoft.com/office/powerpoint/2010/main" val="159941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13</a:t>
            </a:fld>
            <a:endParaRPr lang="nl-NL"/>
          </a:p>
        </p:txBody>
      </p:sp>
    </p:spTree>
    <p:extLst>
      <p:ext uri="{BB962C8B-B14F-4D97-AF65-F5344CB8AC3E}">
        <p14:creationId xmlns:p14="http://schemas.microsoft.com/office/powerpoint/2010/main" val="299045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14</a:t>
            </a:fld>
            <a:endParaRPr lang="nl-NL"/>
          </a:p>
        </p:txBody>
      </p:sp>
    </p:spTree>
    <p:extLst>
      <p:ext uri="{BB962C8B-B14F-4D97-AF65-F5344CB8AC3E}">
        <p14:creationId xmlns:p14="http://schemas.microsoft.com/office/powerpoint/2010/main" val="3690233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15</a:t>
            </a:fld>
            <a:endParaRPr lang="nl-NL"/>
          </a:p>
        </p:txBody>
      </p:sp>
    </p:spTree>
    <p:extLst>
      <p:ext uri="{BB962C8B-B14F-4D97-AF65-F5344CB8AC3E}">
        <p14:creationId xmlns:p14="http://schemas.microsoft.com/office/powerpoint/2010/main" val="2267863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16</a:t>
            </a:fld>
            <a:endParaRPr lang="nl-NL"/>
          </a:p>
        </p:txBody>
      </p:sp>
    </p:spTree>
    <p:extLst>
      <p:ext uri="{BB962C8B-B14F-4D97-AF65-F5344CB8AC3E}">
        <p14:creationId xmlns:p14="http://schemas.microsoft.com/office/powerpoint/2010/main" val="1597971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17</a:t>
            </a:fld>
            <a:endParaRPr lang="nl-NL"/>
          </a:p>
        </p:txBody>
      </p:sp>
    </p:spTree>
    <p:extLst>
      <p:ext uri="{BB962C8B-B14F-4D97-AF65-F5344CB8AC3E}">
        <p14:creationId xmlns:p14="http://schemas.microsoft.com/office/powerpoint/2010/main" val="248438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a:t>
            </a:fld>
            <a:endParaRPr lang="nl-NL"/>
          </a:p>
        </p:txBody>
      </p:sp>
    </p:spTree>
    <p:extLst>
      <p:ext uri="{BB962C8B-B14F-4D97-AF65-F5344CB8AC3E}">
        <p14:creationId xmlns:p14="http://schemas.microsoft.com/office/powerpoint/2010/main" val="1980026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a:t>
            </a:fld>
            <a:endParaRPr lang="nl-NL"/>
          </a:p>
        </p:txBody>
      </p:sp>
    </p:spTree>
    <p:extLst>
      <p:ext uri="{BB962C8B-B14F-4D97-AF65-F5344CB8AC3E}">
        <p14:creationId xmlns:p14="http://schemas.microsoft.com/office/powerpoint/2010/main" val="342384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a:t>
            </a:fld>
            <a:endParaRPr lang="nl-NL"/>
          </a:p>
        </p:txBody>
      </p:sp>
    </p:spTree>
    <p:extLst>
      <p:ext uri="{BB962C8B-B14F-4D97-AF65-F5344CB8AC3E}">
        <p14:creationId xmlns:p14="http://schemas.microsoft.com/office/powerpoint/2010/main" val="4011877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a:t>
            </a:fld>
            <a:endParaRPr lang="nl-NL"/>
          </a:p>
        </p:txBody>
      </p:sp>
    </p:spTree>
    <p:extLst>
      <p:ext uri="{BB962C8B-B14F-4D97-AF65-F5344CB8AC3E}">
        <p14:creationId xmlns:p14="http://schemas.microsoft.com/office/powerpoint/2010/main" val="1430147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a:t>
            </a:fld>
            <a:endParaRPr lang="nl-NL"/>
          </a:p>
        </p:txBody>
      </p:sp>
    </p:spTree>
    <p:extLst>
      <p:ext uri="{BB962C8B-B14F-4D97-AF65-F5344CB8AC3E}">
        <p14:creationId xmlns:p14="http://schemas.microsoft.com/office/powerpoint/2010/main" val="2747725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a:t>
            </a:fld>
            <a:endParaRPr lang="nl-NL"/>
          </a:p>
        </p:txBody>
      </p:sp>
    </p:spTree>
    <p:extLst>
      <p:ext uri="{BB962C8B-B14F-4D97-AF65-F5344CB8AC3E}">
        <p14:creationId xmlns:p14="http://schemas.microsoft.com/office/powerpoint/2010/main" val="2039889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9</a:t>
            </a:fld>
            <a:endParaRPr lang="nl-NL"/>
          </a:p>
        </p:txBody>
      </p:sp>
    </p:spTree>
    <p:extLst>
      <p:ext uri="{BB962C8B-B14F-4D97-AF65-F5344CB8AC3E}">
        <p14:creationId xmlns:p14="http://schemas.microsoft.com/office/powerpoint/2010/main" val="2193375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19-4-2021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129668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19-4-2021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36451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19-4-2021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800049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25459" y="959313"/>
            <a:ext cx="5760741" cy="2571891"/>
          </a:xfrm>
        </p:spPr>
        <p:txBody>
          <a:bodyPr bIns="0" anchor="b">
            <a:normAutofit/>
          </a:bodyPr>
          <a:lstStyle>
            <a:lvl1pPr algn="l">
              <a:defRPr sz="5400"/>
            </a:lvl1pPr>
          </a:lstStyle>
          <a:p>
            <a:r>
              <a:rPr lang="nl-NL"/>
              <a:t>Klik om de stijl te bewerken</a:t>
            </a:r>
            <a:endParaRPr lang="en-US" dirty="0"/>
          </a:p>
        </p:txBody>
      </p:sp>
      <p:sp>
        <p:nvSpPr>
          <p:cNvPr id="3" name="Subtitle 2"/>
          <p:cNvSpPr>
            <a:spLocks noGrp="1"/>
          </p:cNvSpPr>
          <p:nvPr>
            <p:ph type="subTitle" idx="1"/>
          </p:nvPr>
        </p:nvSpPr>
        <p:spPr>
          <a:xfrm>
            <a:off x="1125459" y="3531205"/>
            <a:ext cx="5760741" cy="977621"/>
          </a:xfrm>
        </p:spPr>
        <p:txBody>
          <a:bodyPr tIns="91440" bIns="91440">
            <a:norm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19-4-2021</a:t>
            </a:fld>
            <a:endParaRPr lang="nl-NL" dirty="0"/>
          </a:p>
        </p:txBody>
      </p:sp>
      <p:sp>
        <p:nvSpPr>
          <p:cNvPr id="5" name="Footer Placeholder 4"/>
          <p:cNvSpPr>
            <a:spLocks noGrp="1"/>
          </p:cNvSpPr>
          <p:nvPr>
            <p:ph type="ftr" sz="quarter" idx="11"/>
          </p:nvPr>
        </p:nvSpPr>
        <p:spPr>
          <a:xfrm>
            <a:off x="1125459" y="329308"/>
            <a:ext cx="3392144" cy="309201"/>
          </a:xfrm>
        </p:spPr>
        <p:txBody>
          <a:bodyPr/>
          <a:lstStyle/>
          <a:p>
            <a:endParaRPr lang="nl-NL"/>
          </a:p>
        </p:txBody>
      </p:sp>
      <p:sp>
        <p:nvSpPr>
          <p:cNvPr id="6" name="Slide Number Placeholder 5"/>
          <p:cNvSpPr>
            <a:spLocks noGrp="1"/>
          </p:cNvSpPr>
          <p:nvPr>
            <p:ph type="sldNum" sz="quarter" idx="12"/>
          </p:nvPr>
        </p:nvSpPr>
        <p:spPr>
          <a:xfrm>
            <a:off x="6886200" y="131730"/>
            <a:ext cx="802005" cy="503578"/>
          </a:xfrm>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381643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19-4-2021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454733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25459" y="1756130"/>
            <a:ext cx="5764142" cy="2050066"/>
          </a:xfrm>
        </p:spPr>
        <p:txBody>
          <a:bodyPr anchor="b">
            <a:normAutofit/>
          </a:bodyPr>
          <a:lstStyle>
            <a:lvl1pPr algn="l">
              <a:defRPr sz="3200"/>
            </a:lvl1pPr>
          </a:lstStyle>
          <a:p>
            <a:r>
              <a:rPr lang="nl-NL"/>
              <a:t>Klik om de stijl te bewerken</a:t>
            </a:r>
            <a:endParaRPr lang="en-US" dirty="0"/>
          </a:p>
        </p:txBody>
      </p:sp>
      <p:sp>
        <p:nvSpPr>
          <p:cNvPr id="3" name="Text Placeholder 2"/>
          <p:cNvSpPr>
            <a:spLocks noGrp="1"/>
          </p:cNvSpPr>
          <p:nvPr>
            <p:ph type="body" idx="1"/>
          </p:nvPr>
        </p:nvSpPr>
        <p:spPr>
          <a:xfrm>
            <a:off x="1125460" y="3806196"/>
            <a:ext cx="5764142" cy="1012929"/>
          </a:xfrm>
        </p:spPr>
        <p:txBody>
          <a:bodyPr tIns="91440">
            <a:normAutofit/>
          </a:bodyPr>
          <a:lstStyle>
            <a:lvl1pPr marL="0" indent="0" algn="l">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78E8D99-14FB-4157-BE6C-BEEC31BD1017}" type="datetimeFigureOut">
              <a:rPr lang="nl-NL" smtClean="0"/>
              <a:pPr/>
              <a:t>19-4-2021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4064159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25459" y="959314"/>
            <a:ext cx="6564015" cy="1044117"/>
          </a:xfrm>
        </p:spPr>
        <p:txBody>
          <a:bodyPr/>
          <a:lstStyle/>
          <a:p>
            <a:r>
              <a:rPr lang="nl-NL"/>
              <a:t>Klik om de stijl te bewerken</a:t>
            </a:r>
            <a:endParaRPr lang="en-US" dirty="0"/>
          </a:p>
        </p:txBody>
      </p:sp>
      <p:sp>
        <p:nvSpPr>
          <p:cNvPr id="3" name="Content Placeholder 2"/>
          <p:cNvSpPr>
            <a:spLocks noGrp="1"/>
          </p:cNvSpPr>
          <p:nvPr>
            <p:ph sz="half" idx="1"/>
          </p:nvPr>
        </p:nvSpPr>
        <p:spPr>
          <a:xfrm>
            <a:off x="1125459" y="2172548"/>
            <a:ext cx="3125871" cy="327894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563822" y="2172548"/>
            <a:ext cx="3125652" cy="327894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78E8D99-14FB-4157-BE6C-BEEC31BD1017}" type="datetimeFigureOut">
              <a:rPr lang="nl-NL" smtClean="0"/>
              <a:pPr/>
              <a:t>19-4-2021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454037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128652" y="959903"/>
            <a:ext cx="6571344" cy="1044600"/>
          </a:xfrm>
        </p:spPr>
        <p:txBody>
          <a:bodyPr/>
          <a:lstStyle/>
          <a:p>
            <a:r>
              <a:rPr lang="nl-NL"/>
              <a:t>Klik om de stijl te bewerken</a:t>
            </a:r>
            <a:endParaRPr lang="en-US" dirty="0"/>
          </a:p>
        </p:txBody>
      </p:sp>
      <p:sp>
        <p:nvSpPr>
          <p:cNvPr id="3" name="Text Placeholder 2"/>
          <p:cNvSpPr>
            <a:spLocks noGrp="1"/>
          </p:cNvSpPr>
          <p:nvPr>
            <p:ph type="body" idx="1"/>
          </p:nvPr>
        </p:nvSpPr>
        <p:spPr>
          <a:xfrm>
            <a:off x="1118131" y="2169094"/>
            <a:ext cx="3125766" cy="801943"/>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1118131" y="2973815"/>
            <a:ext cx="3125766" cy="249166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563822" y="2172548"/>
            <a:ext cx="3125652" cy="802237"/>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Content Placeholder 5"/>
          <p:cNvSpPr>
            <a:spLocks noGrp="1"/>
          </p:cNvSpPr>
          <p:nvPr>
            <p:ph sz="quarter" idx="4"/>
          </p:nvPr>
        </p:nvSpPr>
        <p:spPr>
          <a:xfrm>
            <a:off x="4563822" y="2971035"/>
            <a:ext cx="3125652" cy="24849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78E8D99-14FB-4157-BE6C-BEEC31BD1017}" type="datetimeFigureOut">
              <a:rPr lang="nl-NL" smtClean="0"/>
              <a:pPr/>
              <a:t>19-4-2021</a:t>
            </a:fld>
            <a:endParaRPr lang="nl-NL" dirty="0"/>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951551A-E54F-417E-872B-F271E5A86437}" type="slidenum">
              <a:rPr lang="nl-NL" smtClean="0"/>
              <a:t>‹nr.›</a:t>
            </a:fld>
            <a:endParaRPr lang="nl-NL"/>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493945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378E8D99-14FB-4157-BE6C-BEEC31BD1017}" type="datetimeFigureOut">
              <a:rPr lang="nl-NL" smtClean="0"/>
              <a:pPr/>
              <a:t>19-4-2021</a:t>
            </a:fld>
            <a:endParaRPr lang="nl-NL" dirty="0"/>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951551A-E54F-417E-872B-F271E5A86437}" type="slidenum">
              <a:rPr lang="nl-NL" smtClean="0"/>
              <a:t>‹nr.›</a:t>
            </a:fld>
            <a:endParaRPr lang="nl-NL"/>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545971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E8D99-14FB-4157-BE6C-BEEC31BD1017}" type="datetimeFigureOut">
              <a:rPr lang="nl-NL" smtClean="0"/>
              <a:pPr/>
              <a:t>19-4-2021</a:t>
            </a:fld>
            <a:endParaRPr lang="nl-NL" dirty="0"/>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378217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24041" y="959313"/>
            <a:ext cx="2425950" cy="2242051"/>
          </a:xfrm>
        </p:spPr>
        <p:txBody>
          <a:bodyPr anchor="b">
            <a:normAutofit/>
          </a:bodyPr>
          <a:lstStyle>
            <a:lvl1pPr algn="l">
              <a:defRPr sz="2400"/>
            </a:lvl1pPr>
          </a:lstStyle>
          <a:p>
            <a:r>
              <a:rPr lang="nl-NL"/>
              <a:t>Klik om de stijl te bewerken</a:t>
            </a:r>
            <a:endParaRPr lang="en-US" dirty="0"/>
          </a:p>
        </p:txBody>
      </p:sp>
      <p:sp>
        <p:nvSpPr>
          <p:cNvPr id="3" name="Content Placeholder 2"/>
          <p:cNvSpPr>
            <a:spLocks noGrp="1"/>
          </p:cNvSpPr>
          <p:nvPr>
            <p:ph idx="1"/>
          </p:nvPr>
        </p:nvSpPr>
        <p:spPr>
          <a:xfrm>
            <a:off x="3859877" y="960890"/>
            <a:ext cx="3828178" cy="4496910"/>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24041"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19-4-2021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25473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19-4-2021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2552820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2077" y="1129512"/>
            <a:ext cx="3386166" cy="1918487"/>
          </a:xfrm>
        </p:spPr>
        <p:txBody>
          <a:bodyPr anchor="b">
            <a:normAutofit/>
          </a:bodyPr>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31420" y="3057166"/>
            <a:ext cx="3390817" cy="2092568"/>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a:xfrm>
            <a:off x="1124592" y="5469857"/>
            <a:ext cx="3393977" cy="320123"/>
          </a:xfrm>
        </p:spPr>
        <p:txBody>
          <a:bodyPr/>
          <a:lstStyle>
            <a:lvl1pPr algn="l">
              <a:defRPr/>
            </a:lvl1pPr>
          </a:lstStyle>
          <a:p>
            <a:fld id="{378E8D99-14FB-4157-BE6C-BEEC31BD1017}" type="datetimeFigureOut">
              <a:rPr lang="nl-NL" smtClean="0"/>
              <a:pPr/>
              <a:t>19-4-2021</a:t>
            </a:fld>
            <a:endParaRPr lang="nl-NL" dirty="0"/>
          </a:p>
        </p:txBody>
      </p:sp>
      <p:sp>
        <p:nvSpPr>
          <p:cNvPr id="6" name="Footer Placeholder 5"/>
          <p:cNvSpPr>
            <a:spLocks noGrp="1"/>
          </p:cNvSpPr>
          <p:nvPr>
            <p:ph type="ftr" sz="quarter" idx="11"/>
          </p:nvPr>
        </p:nvSpPr>
        <p:spPr>
          <a:xfrm>
            <a:off x="1125459" y="318641"/>
            <a:ext cx="2601032" cy="320931"/>
          </a:xfrm>
        </p:spPr>
        <p:txBody>
          <a:bodyPr/>
          <a:lstStyle/>
          <a:p>
            <a:endParaRPr lang="nl-NL"/>
          </a:p>
        </p:txBody>
      </p:sp>
      <p:sp>
        <p:nvSpPr>
          <p:cNvPr id="7" name="Slide Number Placeholder 6"/>
          <p:cNvSpPr>
            <a:spLocks noGrp="1"/>
          </p:cNvSpPr>
          <p:nvPr>
            <p:ph type="sldNum" sz="quarter" idx="12"/>
          </p:nvPr>
        </p:nvSpPr>
        <p:spPr>
          <a:xfrm>
            <a:off x="3726491" y="131730"/>
            <a:ext cx="795746" cy="503578"/>
          </a:xfrm>
        </p:spPr>
        <p:txBody>
          <a:bodyPr/>
          <a:lstStyle/>
          <a:p>
            <a:fld id="{2951551A-E54F-417E-872B-F271E5A86437}" type="slidenum">
              <a:rPr lang="nl-NL" smtClean="0"/>
              <a:t>‹nr.›</a:t>
            </a:fld>
            <a:endParaRPr lang="nl-NL"/>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125460" y="643464"/>
            <a:ext cx="3392424" cy="155448"/>
          </a:xfrm>
          <a:prstGeom prst="rect">
            <a:avLst/>
          </a:prstGeom>
          <a:noFill/>
          <a:ln>
            <a:noFill/>
          </a:ln>
        </p:spPr>
      </p:pic>
    </p:spTree>
    <p:extLst>
      <p:ext uri="{BB962C8B-B14F-4D97-AF65-F5344CB8AC3E}">
        <p14:creationId xmlns:p14="http://schemas.microsoft.com/office/powerpoint/2010/main" val="1175549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19-4-2021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191895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447" y="796298"/>
            <a:ext cx="1103027" cy="4662565"/>
          </a:xfrm>
        </p:spPr>
        <p:txBody>
          <a:bodyPr vert="eaVert"/>
          <a:lstStyle>
            <a:lvl1pPr algn="l">
              <a:defRPr/>
            </a:lvl1pPr>
          </a:lstStyle>
          <a:p>
            <a:r>
              <a:rPr lang="nl-NL"/>
              <a:t>Klik om de stijl te bewerken</a:t>
            </a:r>
            <a:endParaRPr lang="en-US" dirty="0"/>
          </a:p>
        </p:txBody>
      </p:sp>
      <p:sp>
        <p:nvSpPr>
          <p:cNvPr id="3" name="Vertical Text Placeholder 2"/>
          <p:cNvSpPr>
            <a:spLocks noGrp="1"/>
          </p:cNvSpPr>
          <p:nvPr>
            <p:ph type="body" orient="vert" idx="1"/>
          </p:nvPr>
        </p:nvSpPr>
        <p:spPr>
          <a:xfrm>
            <a:off x="1111910" y="796298"/>
            <a:ext cx="5301095" cy="466256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19-4-2021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5605390" y="3050294"/>
            <a:ext cx="4663440" cy="155448"/>
          </a:xfrm>
          <a:prstGeom prst="rect">
            <a:avLst/>
          </a:prstGeom>
          <a:noFill/>
          <a:ln>
            <a:noFill/>
          </a:ln>
        </p:spPr>
      </p:pic>
    </p:spTree>
    <p:extLst>
      <p:ext uri="{BB962C8B-B14F-4D97-AF65-F5344CB8AC3E}">
        <p14:creationId xmlns:p14="http://schemas.microsoft.com/office/powerpoint/2010/main" val="90058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nl-NL"/>
              <a:t>Klik om de stijl te bewerken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78E8D99-14FB-4157-BE6C-BEEC31BD1017}" type="datetimeFigureOut">
              <a:rPr lang="nl-NL" smtClean="0"/>
              <a:pPr/>
              <a:t>19-4-2021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30994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78E8D99-14FB-4157-BE6C-BEEC31BD1017}" type="datetimeFigureOut">
              <a:rPr lang="nl-NL" smtClean="0"/>
              <a:pPr/>
              <a:t>19-4-2021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1398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633845" y="2507551"/>
            <a:ext cx="3867150"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Content Placeholder 5"/>
          <p:cNvSpPr>
            <a:spLocks noGrp="1"/>
          </p:cNvSpPr>
          <p:nvPr>
            <p:ph sz="quarter" idx="4"/>
          </p:nvPr>
        </p:nvSpPr>
        <p:spPr>
          <a:xfrm>
            <a:off x="4629150" y="2507551"/>
            <a:ext cx="3886201"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378E8D99-14FB-4157-BE6C-BEEC31BD1017}" type="datetimeFigureOut">
              <a:rPr lang="nl-NL" smtClean="0"/>
              <a:pPr/>
              <a:t>19-4-2021</a:t>
            </a:fld>
            <a:endParaRPr lang="nl-NL" dirty="0"/>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951551A-E54F-417E-872B-F271E5A86437}" type="slidenum">
              <a:rPr lang="nl-NL" smtClean="0"/>
              <a:t>‹nr.›</a:t>
            </a:fld>
            <a:endParaRPr lang="nl-NL"/>
          </a:p>
        </p:txBody>
      </p:sp>
      <p:sp>
        <p:nvSpPr>
          <p:cNvPr id="10" name="Title 9"/>
          <p:cNvSpPr>
            <a:spLocks noGrp="1"/>
          </p:cNvSpPr>
          <p:nvPr>
            <p:ph type="title"/>
          </p:nvPr>
        </p:nvSpPr>
        <p:spPr/>
        <p:txBody>
          <a:bodyPr/>
          <a:lstStyle/>
          <a:p>
            <a:r>
              <a:rPr lang="nl-NL"/>
              <a:t>Klik om de stijl te bewerken</a:t>
            </a:r>
            <a:endParaRPr lang="en-US" dirty="0"/>
          </a:p>
        </p:txBody>
      </p:sp>
    </p:spTree>
    <p:extLst>
      <p:ext uri="{BB962C8B-B14F-4D97-AF65-F5344CB8AC3E}">
        <p14:creationId xmlns:p14="http://schemas.microsoft.com/office/powerpoint/2010/main" val="359916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E8D99-14FB-4157-BE6C-BEEC31BD1017}" type="datetimeFigureOut">
              <a:rPr lang="nl-NL" smtClean="0"/>
              <a:pPr/>
              <a:t>19-4-2021</a:t>
            </a:fld>
            <a:endParaRPr lang="nl-NL" dirty="0"/>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951551A-E54F-417E-872B-F271E5A86437}" type="slidenum">
              <a:rPr lang="nl-NL" smtClean="0"/>
              <a:t>‹nr.›</a:t>
            </a:fld>
            <a:endParaRPr lang="nl-NL"/>
          </a:p>
        </p:txBody>
      </p:sp>
      <p:sp>
        <p:nvSpPr>
          <p:cNvPr id="6" name="Title 5"/>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292910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E8D99-14FB-4157-BE6C-BEEC31BD1017}" type="datetimeFigureOut">
              <a:rPr lang="nl-NL" smtClean="0"/>
              <a:pPr/>
              <a:t>19-4-2021</a:t>
            </a:fld>
            <a:endParaRPr lang="nl-NL" dirty="0"/>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2159277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nl-NL"/>
              <a:t>Klik om de stijl te bewerken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19-4-2021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135795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nl-NL"/>
              <a:t>Klik om de stijl te bewerken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19-4-2021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575062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378E8D99-14FB-4157-BE6C-BEEC31BD1017}" type="datetimeFigureOut">
              <a:rPr lang="nl-NL" smtClean="0"/>
              <a:pPr/>
              <a:t>19-4-2021</a:t>
            </a:fld>
            <a:endParaRPr lang="nl-NL"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2951551A-E54F-417E-872B-F271E5A86437}" type="slidenum">
              <a:rPr lang="nl-NL" smtClean="0"/>
              <a:t>‹nr.›</a:t>
            </a:fld>
            <a:endParaRPr lang="nl-NL"/>
          </a:p>
        </p:txBody>
      </p:sp>
    </p:spTree>
    <p:extLst>
      <p:ext uri="{BB962C8B-B14F-4D97-AF65-F5344CB8AC3E}">
        <p14:creationId xmlns:p14="http://schemas.microsoft.com/office/powerpoint/2010/main" val="188568682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854"/>
            <a:ext cx="9144000" cy="742950"/>
          </a:xfrm>
          <a:prstGeom prst="rect">
            <a:avLst/>
          </a:prstGeom>
        </p:spPr>
      </p:pic>
      <p:sp>
        <p:nvSpPr>
          <p:cNvPr id="12" name="Rectangle 11"/>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210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28684" y="956172"/>
            <a:ext cx="6571343" cy="1049235"/>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1128684" y="2167385"/>
            <a:ext cx="6571343" cy="32886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21309" y="330371"/>
            <a:ext cx="2368292" cy="304938"/>
          </a:xfrm>
          <a:prstGeom prst="rect">
            <a:avLst/>
          </a:prstGeom>
        </p:spPr>
        <p:txBody>
          <a:bodyPr vert="horz" lIns="91440" tIns="45720" rIns="91440" bIns="45720" rtlCol="0" anchor="ctr"/>
          <a:lstStyle>
            <a:lvl1pPr algn="r">
              <a:defRPr sz="1000">
                <a:solidFill>
                  <a:schemeClr val="tx1">
                    <a:tint val="75000"/>
                  </a:schemeClr>
                </a:solidFill>
              </a:defRPr>
            </a:lvl1pPr>
          </a:lstStyle>
          <a:p>
            <a:fld id="{378E8D99-14FB-4157-BE6C-BEEC31BD1017}" type="datetimeFigureOut">
              <a:rPr lang="nl-NL" smtClean="0"/>
              <a:pPr/>
              <a:t>19-4-2021</a:t>
            </a:fld>
            <a:endParaRPr lang="nl-NL" dirty="0"/>
          </a:p>
        </p:txBody>
      </p:sp>
      <p:sp>
        <p:nvSpPr>
          <p:cNvPr id="5" name="Footer Placeholder 4"/>
          <p:cNvSpPr>
            <a:spLocks noGrp="1"/>
          </p:cNvSpPr>
          <p:nvPr>
            <p:ph type="ftr" sz="quarter" idx="3"/>
          </p:nvPr>
        </p:nvSpPr>
        <p:spPr>
          <a:xfrm>
            <a:off x="1128684" y="329308"/>
            <a:ext cx="3388498"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893728" y="131730"/>
            <a:ext cx="795746" cy="503578"/>
          </a:xfrm>
          <a:prstGeom prst="rect">
            <a:avLst/>
          </a:prstGeom>
        </p:spPr>
        <p:txBody>
          <a:bodyPr vert="horz" lIns="91440" tIns="45720" rIns="91440" bIns="45720" rtlCol="0" anchor="t"/>
          <a:lstStyle>
            <a:lvl1pPr algn="r">
              <a:defRPr sz="2800">
                <a:solidFill>
                  <a:schemeClr val="accent1"/>
                </a:solidFill>
              </a:defRPr>
            </a:lvl1pPr>
          </a:lstStyle>
          <a:p>
            <a:fld id="{2951551A-E54F-417E-872B-F271E5A86437}" type="slidenum">
              <a:rPr lang="nl-NL" smtClean="0"/>
              <a:t>‹nr.›</a:t>
            </a:fld>
            <a:endParaRPr lang="nl-NL"/>
          </a:p>
        </p:txBody>
      </p:sp>
    </p:spTree>
    <p:extLst>
      <p:ext uri="{BB962C8B-B14F-4D97-AF65-F5344CB8AC3E}">
        <p14:creationId xmlns:p14="http://schemas.microsoft.com/office/powerpoint/2010/main" val="133401223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51520" y="5661248"/>
            <a:ext cx="8136904" cy="369332"/>
          </a:xfrm>
          <a:prstGeom prst="rect">
            <a:avLst/>
          </a:prstGeom>
          <a:noFill/>
        </p:spPr>
        <p:txBody>
          <a:bodyPr wrap="square" rtlCol="0">
            <a:spAutoFit/>
          </a:bodyPr>
          <a:lstStyle/>
          <a:p>
            <a:r>
              <a:rPr lang="nl-NL" dirty="0"/>
              <a:t>Bemesting; Bodem les 5			</a:t>
            </a:r>
            <a:r>
              <a:rPr lang="nl-NL" dirty="0" err="1"/>
              <a:t>Zone.college</a:t>
            </a:r>
            <a:endParaRPr lang="nl-NL" dirty="0"/>
          </a:p>
        </p:txBody>
      </p: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620688"/>
            <a:ext cx="6762750" cy="47815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Lucht en atmosfeer in de bodem</a:t>
            </a:r>
          </a:p>
        </p:txBody>
      </p:sp>
      <p:sp>
        <p:nvSpPr>
          <p:cNvPr id="3" name="Tekstvak 2"/>
          <p:cNvSpPr txBox="1"/>
          <p:nvPr/>
        </p:nvSpPr>
        <p:spPr>
          <a:xfrm>
            <a:off x="1115616" y="1844824"/>
            <a:ext cx="6768752" cy="3139321"/>
          </a:xfrm>
          <a:prstGeom prst="rect">
            <a:avLst/>
          </a:prstGeom>
          <a:noFill/>
        </p:spPr>
        <p:txBody>
          <a:bodyPr wrap="square" rtlCol="0">
            <a:spAutoFit/>
          </a:bodyPr>
          <a:lstStyle/>
          <a:p>
            <a:r>
              <a:rPr lang="nl-NL" dirty="0"/>
              <a:t>We hebben geleerd dat men door grondbewerking de bodem kan ventileren. Dit kan natuurlijk niet elke dag. Gelukkig zorgt ook de natuur voor bodemventilatie. </a:t>
            </a:r>
          </a:p>
          <a:p>
            <a:endParaRPr lang="nl-NL" dirty="0"/>
          </a:p>
          <a:p>
            <a:endParaRPr lang="nl-NL" dirty="0"/>
          </a:p>
          <a:p>
            <a:r>
              <a:rPr lang="nl-NL" u="sng" dirty="0"/>
              <a:t>Natuurlijke ventilators zijn:</a:t>
            </a:r>
          </a:p>
          <a:p>
            <a:pPr marL="285750" lvl="0" indent="-285750">
              <a:buFont typeface="Arial" panose="020B0604020202020204" pitchFamily="34" charset="0"/>
              <a:buChar char="•"/>
            </a:pPr>
            <a:r>
              <a:rPr lang="nl-NL" dirty="0"/>
              <a:t>Wind</a:t>
            </a:r>
          </a:p>
          <a:p>
            <a:pPr marL="285750" lvl="0" indent="-285750">
              <a:buFont typeface="Arial" panose="020B0604020202020204" pitchFamily="34" charset="0"/>
              <a:buChar char="•"/>
            </a:pPr>
            <a:r>
              <a:rPr lang="nl-NL" dirty="0"/>
              <a:t>Regen</a:t>
            </a:r>
          </a:p>
          <a:p>
            <a:pPr marL="285750" lvl="0" indent="-285750">
              <a:buFont typeface="Arial" panose="020B0604020202020204" pitchFamily="34" charset="0"/>
              <a:buChar char="•"/>
            </a:pPr>
            <a:r>
              <a:rPr lang="nl-NL" dirty="0"/>
              <a:t>Diffusie</a:t>
            </a:r>
          </a:p>
          <a:p>
            <a:pPr marL="285750" lvl="0" indent="-285750">
              <a:buFont typeface="Arial" panose="020B0604020202020204" pitchFamily="34" charset="0"/>
              <a:buChar char="•"/>
            </a:pPr>
            <a:r>
              <a:rPr lang="nl-NL" dirty="0"/>
              <a:t>Temperatuur wijziging</a:t>
            </a:r>
          </a:p>
          <a:p>
            <a:pPr marL="285750" lvl="0" indent="-285750">
              <a:buFont typeface="Arial" panose="020B0604020202020204" pitchFamily="34" charset="0"/>
              <a:buChar char="•"/>
            </a:pPr>
            <a:r>
              <a:rPr lang="nl-NL" dirty="0"/>
              <a:t>Stijgende of dalende grondwaterstand.</a:t>
            </a:r>
          </a:p>
        </p:txBody>
      </p:sp>
      <p:pic>
        <p:nvPicPr>
          <p:cNvPr id="5" name="Afbeelding 4"/>
          <p:cNvPicPr>
            <a:picLocks noChangeAspect="1"/>
          </p:cNvPicPr>
          <p:nvPr/>
        </p:nvPicPr>
        <p:blipFill>
          <a:blip r:embed="rId3"/>
          <a:stretch>
            <a:fillRect/>
          </a:stretch>
        </p:blipFill>
        <p:spPr>
          <a:xfrm>
            <a:off x="6228184" y="2852936"/>
            <a:ext cx="2820516" cy="2820516"/>
          </a:xfrm>
          <a:prstGeom prst="rect">
            <a:avLst/>
          </a:prstGeom>
        </p:spPr>
      </p:pic>
    </p:spTree>
    <p:extLst>
      <p:ext uri="{BB962C8B-B14F-4D97-AF65-F5344CB8AC3E}">
        <p14:creationId xmlns:p14="http://schemas.microsoft.com/office/powerpoint/2010/main" val="1256826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Water in de grond</a:t>
            </a:r>
          </a:p>
        </p:txBody>
      </p:sp>
      <p:pic>
        <p:nvPicPr>
          <p:cNvPr id="5" name="Afbeelding 4"/>
          <p:cNvPicPr>
            <a:picLocks noChangeAspect="1"/>
          </p:cNvPicPr>
          <p:nvPr/>
        </p:nvPicPr>
        <p:blipFill>
          <a:blip r:embed="rId3"/>
          <a:stretch>
            <a:fillRect/>
          </a:stretch>
        </p:blipFill>
        <p:spPr>
          <a:xfrm>
            <a:off x="1691680" y="1772816"/>
            <a:ext cx="4968552" cy="3925156"/>
          </a:xfrm>
          <a:prstGeom prst="rect">
            <a:avLst/>
          </a:prstGeom>
        </p:spPr>
      </p:pic>
    </p:spTree>
    <p:extLst>
      <p:ext uri="{BB962C8B-B14F-4D97-AF65-F5344CB8AC3E}">
        <p14:creationId xmlns:p14="http://schemas.microsoft.com/office/powerpoint/2010/main" val="183584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stretch>
            <a:fillRect/>
          </a:stretch>
        </p:blipFill>
        <p:spPr>
          <a:xfrm>
            <a:off x="1691680" y="1988840"/>
            <a:ext cx="6242845" cy="4749196"/>
          </a:xfrm>
          <a:prstGeom prst="rect">
            <a:avLst/>
          </a:prstGeom>
        </p:spPr>
      </p:pic>
      <p:sp>
        <p:nvSpPr>
          <p:cNvPr id="2" name="Titel 1"/>
          <p:cNvSpPr>
            <a:spLocks noGrp="1"/>
          </p:cNvSpPr>
          <p:nvPr>
            <p:ph type="ctrTitle"/>
          </p:nvPr>
        </p:nvSpPr>
        <p:spPr>
          <a:xfrm>
            <a:off x="683568" y="764704"/>
            <a:ext cx="6622504" cy="864095"/>
          </a:xfrm>
        </p:spPr>
        <p:txBody>
          <a:bodyPr>
            <a:normAutofit/>
          </a:bodyPr>
          <a:lstStyle/>
          <a:p>
            <a:pPr algn="ctr"/>
            <a:r>
              <a:rPr lang="nl-NL" sz="2700" b="1" dirty="0"/>
              <a:t>Neerslag en verbruik</a:t>
            </a:r>
          </a:p>
        </p:txBody>
      </p:sp>
      <p:pic>
        <p:nvPicPr>
          <p:cNvPr id="5" name="Afbeelding 4"/>
          <p:cNvPicPr>
            <a:picLocks noChangeAspect="1"/>
          </p:cNvPicPr>
          <p:nvPr/>
        </p:nvPicPr>
        <p:blipFill>
          <a:blip r:embed="rId4"/>
          <a:stretch>
            <a:fillRect/>
          </a:stretch>
        </p:blipFill>
        <p:spPr>
          <a:xfrm>
            <a:off x="467544" y="1772816"/>
            <a:ext cx="4011516" cy="816935"/>
          </a:xfrm>
          <a:prstGeom prst="rect">
            <a:avLst/>
          </a:prstGeom>
        </p:spPr>
      </p:pic>
    </p:spTree>
    <p:extLst>
      <p:ext uri="{BB962C8B-B14F-4D97-AF65-F5344CB8AC3E}">
        <p14:creationId xmlns:p14="http://schemas.microsoft.com/office/powerpoint/2010/main" val="2241692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Ontwatering</a:t>
            </a:r>
          </a:p>
        </p:txBody>
      </p:sp>
      <p:sp>
        <p:nvSpPr>
          <p:cNvPr id="3" name="Tekstvak 2"/>
          <p:cNvSpPr txBox="1"/>
          <p:nvPr/>
        </p:nvSpPr>
        <p:spPr>
          <a:xfrm>
            <a:off x="1115616" y="1844824"/>
            <a:ext cx="6768752" cy="2308324"/>
          </a:xfrm>
          <a:prstGeom prst="rect">
            <a:avLst/>
          </a:prstGeom>
          <a:noFill/>
        </p:spPr>
        <p:txBody>
          <a:bodyPr wrap="square" rtlCol="0">
            <a:spAutoFit/>
          </a:bodyPr>
          <a:lstStyle/>
          <a:p>
            <a:r>
              <a:rPr lang="nl-NL" dirty="0"/>
              <a:t>Als het overtollige water niet snel genoeg uit de grond verdwijnt, blijft de grond in het voorjaar te lang nat. Dit is erg nadelig, vooral voor de akkerbouw- en tuinbouwbedrijven. </a:t>
            </a:r>
          </a:p>
          <a:p>
            <a:endParaRPr lang="nl-NL" dirty="0"/>
          </a:p>
          <a:p>
            <a:r>
              <a:rPr lang="nl-NL" dirty="0"/>
              <a:t>Er kan dan niet op tijd worden ingezaaid, geplant en gepoot. Men kan de afvoer versnellen door het leggen van draineerbuizen.</a:t>
            </a:r>
          </a:p>
        </p:txBody>
      </p:sp>
      <p:pic>
        <p:nvPicPr>
          <p:cNvPr id="6" name="Afbeelding 5"/>
          <p:cNvPicPr>
            <a:picLocks noChangeAspect="1"/>
          </p:cNvPicPr>
          <p:nvPr/>
        </p:nvPicPr>
        <p:blipFill>
          <a:blip r:embed="rId3"/>
          <a:stretch>
            <a:fillRect/>
          </a:stretch>
        </p:blipFill>
        <p:spPr>
          <a:xfrm>
            <a:off x="3707905" y="3861048"/>
            <a:ext cx="2880320" cy="2017105"/>
          </a:xfrm>
          <a:prstGeom prst="rect">
            <a:avLst/>
          </a:prstGeom>
        </p:spPr>
      </p:pic>
    </p:spTree>
    <p:extLst>
      <p:ext uri="{BB962C8B-B14F-4D97-AF65-F5344CB8AC3E}">
        <p14:creationId xmlns:p14="http://schemas.microsoft.com/office/powerpoint/2010/main" val="923982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Ontwatering</a:t>
            </a:r>
          </a:p>
        </p:txBody>
      </p:sp>
      <p:sp>
        <p:nvSpPr>
          <p:cNvPr id="3" name="Tekstvak 2"/>
          <p:cNvSpPr txBox="1"/>
          <p:nvPr/>
        </p:nvSpPr>
        <p:spPr>
          <a:xfrm>
            <a:off x="1115616" y="1844824"/>
            <a:ext cx="6768752" cy="3139321"/>
          </a:xfrm>
          <a:prstGeom prst="rect">
            <a:avLst/>
          </a:prstGeom>
          <a:noFill/>
        </p:spPr>
        <p:txBody>
          <a:bodyPr wrap="square" rtlCol="0">
            <a:spAutoFit/>
          </a:bodyPr>
          <a:lstStyle/>
          <a:p>
            <a:r>
              <a:rPr lang="nl-NL" dirty="0"/>
              <a:t>Ondanks het afdekmateriaal raken de draineerbuizen op den duur verstopt met gronddeeltjes en ijzerafzettingen. Daarom wordt voortdurend gecontroleerd of ze nog lopen. Verstoppingen kan men voorkomen door regelmatig water door de buizen te spuiten.</a:t>
            </a:r>
          </a:p>
          <a:p>
            <a:endParaRPr lang="nl-NL" dirty="0"/>
          </a:p>
          <a:p>
            <a:r>
              <a:rPr lang="nl-NL" dirty="0"/>
              <a:t>Het schoonmaken kan ook gebeuren door een stevige draad heen en weer te bewegen. Dit moet men doen als de buizen lopen, dus in de herfst of in de winter. </a:t>
            </a:r>
          </a:p>
          <a:p>
            <a:endParaRPr lang="nl-NL" dirty="0"/>
          </a:p>
          <a:p>
            <a:r>
              <a:rPr lang="nl-NL" dirty="0"/>
              <a:t>Waarom lukt dit niet in een droge periode?</a:t>
            </a:r>
          </a:p>
        </p:txBody>
      </p:sp>
      <p:pic>
        <p:nvPicPr>
          <p:cNvPr id="4" name="Afbeelding 3"/>
          <p:cNvPicPr>
            <a:picLocks noChangeAspect="1"/>
          </p:cNvPicPr>
          <p:nvPr/>
        </p:nvPicPr>
        <p:blipFill>
          <a:blip r:embed="rId3"/>
          <a:stretch>
            <a:fillRect/>
          </a:stretch>
        </p:blipFill>
        <p:spPr>
          <a:xfrm>
            <a:off x="6300192" y="4497297"/>
            <a:ext cx="2635771" cy="1405745"/>
          </a:xfrm>
          <a:prstGeom prst="rect">
            <a:avLst/>
          </a:prstGeom>
        </p:spPr>
      </p:pic>
    </p:spTree>
    <p:extLst>
      <p:ext uri="{BB962C8B-B14F-4D97-AF65-F5344CB8AC3E}">
        <p14:creationId xmlns:p14="http://schemas.microsoft.com/office/powerpoint/2010/main" val="2988325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6732124" y="4653136"/>
            <a:ext cx="2304488" cy="4066384"/>
          </a:xfrm>
          <a:prstGeom prst="rect">
            <a:avLst/>
          </a:prstGeom>
        </p:spPr>
      </p:pic>
      <p:sp>
        <p:nvSpPr>
          <p:cNvPr id="2" name="Titel 1"/>
          <p:cNvSpPr>
            <a:spLocks noGrp="1"/>
          </p:cNvSpPr>
          <p:nvPr>
            <p:ph type="ctrTitle"/>
          </p:nvPr>
        </p:nvSpPr>
        <p:spPr>
          <a:xfrm>
            <a:off x="683568" y="764704"/>
            <a:ext cx="6622504" cy="864095"/>
          </a:xfrm>
        </p:spPr>
        <p:txBody>
          <a:bodyPr>
            <a:normAutofit/>
          </a:bodyPr>
          <a:lstStyle/>
          <a:p>
            <a:pPr algn="ctr"/>
            <a:r>
              <a:rPr lang="nl-NL" sz="2700" b="1" dirty="0"/>
              <a:t>Water</a:t>
            </a:r>
          </a:p>
        </p:txBody>
      </p:sp>
      <p:sp>
        <p:nvSpPr>
          <p:cNvPr id="3" name="Tekstvak 2"/>
          <p:cNvSpPr txBox="1"/>
          <p:nvPr/>
        </p:nvSpPr>
        <p:spPr>
          <a:xfrm>
            <a:off x="1115616" y="1844824"/>
            <a:ext cx="6768752" cy="3693319"/>
          </a:xfrm>
          <a:prstGeom prst="rect">
            <a:avLst/>
          </a:prstGeom>
          <a:noFill/>
        </p:spPr>
        <p:txBody>
          <a:bodyPr wrap="square" rtlCol="0">
            <a:spAutoFit/>
          </a:bodyPr>
          <a:lstStyle/>
          <a:p>
            <a:r>
              <a:rPr lang="nl-NL" dirty="0"/>
              <a:t>Door beregening kan de opbrengst van de gewassen worden vergroot. Soms wordt ook de kwaliteit verbeterd. Zo worden de kroppen van andijvie en sla groter.</a:t>
            </a:r>
          </a:p>
          <a:p>
            <a:endParaRPr lang="nl-NL" dirty="0"/>
          </a:p>
          <a:p>
            <a:r>
              <a:rPr lang="nl-NL" dirty="0"/>
              <a:t>Regeninstallaties worden niet alleen gebruikt om de grond nat te maken. In de fruitteelt wordt soms beregend om nachtvorst te voorkomen.</a:t>
            </a:r>
          </a:p>
          <a:p>
            <a:endParaRPr lang="nl-NL" dirty="0"/>
          </a:p>
          <a:p>
            <a:r>
              <a:rPr lang="nl-NL" dirty="0"/>
              <a:t>In kassen houdt men de bovengrond steeds vochtig. Het sproeiwater wordt aangevoerd via een zogenaamde regenleiding. Een hoog aangelegde leiding besproeit het gehele bodemoppervlak, een lage leiding alleen de stroken waarin de planten groeien.</a:t>
            </a:r>
          </a:p>
        </p:txBody>
      </p:sp>
    </p:spTree>
    <p:extLst>
      <p:ext uri="{BB962C8B-B14F-4D97-AF65-F5344CB8AC3E}">
        <p14:creationId xmlns:p14="http://schemas.microsoft.com/office/powerpoint/2010/main" val="989046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Water</a:t>
            </a:r>
          </a:p>
        </p:txBody>
      </p:sp>
      <p:sp>
        <p:nvSpPr>
          <p:cNvPr id="3" name="Tekstvak 2"/>
          <p:cNvSpPr txBox="1"/>
          <p:nvPr/>
        </p:nvSpPr>
        <p:spPr>
          <a:xfrm>
            <a:off x="1115616" y="1844824"/>
            <a:ext cx="6768752" cy="3416320"/>
          </a:xfrm>
          <a:prstGeom prst="rect">
            <a:avLst/>
          </a:prstGeom>
          <a:noFill/>
        </p:spPr>
        <p:txBody>
          <a:bodyPr wrap="square" rtlCol="0">
            <a:spAutoFit/>
          </a:bodyPr>
          <a:lstStyle/>
          <a:p>
            <a:r>
              <a:rPr lang="nl-NL" dirty="0" err="1"/>
              <a:t>Chloridehoudend</a:t>
            </a:r>
            <a:r>
              <a:rPr lang="nl-NL" dirty="0"/>
              <a:t> sproeiwater kan in de tuinbouw, de akkerbouw en de fruitteelt veel schade veroorzaken. </a:t>
            </a:r>
          </a:p>
          <a:p>
            <a:r>
              <a:rPr lang="nl-NL" dirty="0"/>
              <a:t>Vrijwel alle gewassen nemen namelijk snel chloride op. Een ruime opname veroorzaakt bij veel gewassen vertraging van de groei en vermindering van suiker- en zetmeelvorming.</a:t>
            </a:r>
          </a:p>
          <a:p>
            <a:endParaRPr lang="nl-NL" dirty="0"/>
          </a:p>
          <a:p>
            <a:r>
              <a:rPr lang="nl-NL" dirty="0" err="1"/>
              <a:t>Ijzerhoudend</a:t>
            </a:r>
            <a:r>
              <a:rPr lang="nl-NL" dirty="0"/>
              <a:t> water veroorzaakt schade bij de fruitteelt en bij de groente- en bloementeelt onder glas. Appels en peren krijgen door het sproeien met ijzerhoudend water een ruwe schil.</a:t>
            </a:r>
          </a:p>
          <a:p>
            <a:endParaRPr lang="nl-NL" dirty="0"/>
          </a:p>
        </p:txBody>
      </p:sp>
      <p:pic>
        <p:nvPicPr>
          <p:cNvPr id="4" name="Afbeelding 3"/>
          <p:cNvPicPr>
            <a:picLocks noChangeAspect="1"/>
          </p:cNvPicPr>
          <p:nvPr/>
        </p:nvPicPr>
        <p:blipFill>
          <a:blip r:embed="rId3"/>
          <a:stretch>
            <a:fillRect/>
          </a:stretch>
        </p:blipFill>
        <p:spPr>
          <a:xfrm>
            <a:off x="4499992" y="4653136"/>
            <a:ext cx="3226246" cy="2100541"/>
          </a:xfrm>
          <a:prstGeom prst="rect">
            <a:avLst/>
          </a:prstGeom>
        </p:spPr>
      </p:pic>
    </p:spTree>
    <p:extLst>
      <p:ext uri="{BB962C8B-B14F-4D97-AF65-F5344CB8AC3E}">
        <p14:creationId xmlns:p14="http://schemas.microsoft.com/office/powerpoint/2010/main" val="3271561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Aan de slag</a:t>
            </a:r>
          </a:p>
        </p:txBody>
      </p:sp>
      <p:sp>
        <p:nvSpPr>
          <p:cNvPr id="3" name="Tekstvak 2"/>
          <p:cNvSpPr txBox="1"/>
          <p:nvPr/>
        </p:nvSpPr>
        <p:spPr>
          <a:xfrm>
            <a:off x="1043608" y="1844824"/>
            <a:ext cx="7056784" cy="369332"/>
          </a:xfrm>
          <a:prstGeom prst="rect">
            <a:avLst/>
          </a:prstGeom>
          <a:noFill/>
        </p:spPr>
        <p:txBody>
          <a:bodyPr wrap="square" rtlCol="0">
            <a:spAutoFit/>
          </a:bodyPr>
          <a:lstStyle/>
          <a:p>
            <a:r>
              <a:rPr lang="nl-NL" dirty="0"/>
              <a:t>Lees de tekst en maak de opdrachten van les 6.</a:t>
            </a:r>
          </a:p>
        </p:txBody>
      </p:sp>
      <p:pic>
        <p:nvPicPr>
          <p:cNvPr id="4" name="Afbeelding 3"/>
          <p:cNvPicPr>
            <a:picLocks noChangeAspect="1"/>
          </p:cNvPicPr>
          <p:nvPr/>
        </p:nvPicPr>
        <p:blipFill>
          <a:blip r:embed="rId3"/>
          <a:stretch>
            <a:fillRect/>
          </a:stretch>
        </p:blipFill>
        <p:spPr>
          <a:xfrm>
            <a:off x="2771800" y="2414788"/>
            <a:ext cx="3261345" cy="3133170"/>
          </a:xfrm>
          <a:prstGeom prst="rect">
            <a:avLst/>
          </a:prstGeom>
        </p:spPr>
      </p:pic>
    </p:spTree>
    <p:extLst>
      <p:ext uri="{BB962C8B-B14F-4D97-AF65-F5344CB8AC3E}">
        <p14:creationId xmlns:p14="http://schemas.microsoft.com/office/powerpoint/2010/main" val="209154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br>
              <a:rPr lang="nl-NL" sz="2700" i="1" dirty="0"/>
            </a:br>
            <a:r>
              <a:rPr lang="nl-NL" sz="2700" b="1" dirty="0"/>
              <a:t>Terugblik</a:t>
            </a:r>
          </a:p>
        </p:txBody>
      </p:sp>
      <p:sp>
        <p:nvSpPr>
          <p:cNvPr id="3" name="Ondertitel 2"/>
          <p:cNvSpPr>
            <a:spLocks noGrp="1"/>
          </p:cNvSpPr>
          <p:nvPr>
            <p:ph type="subTitle" idx="1"/>
          </p:nvPr>
        </p:nvSpPr>
        <p:spPr>
          <a:xfrm>
            <a:off x="670621" y="1628800"/>
            <a:ext cx="7128792" cy="3816424"/>
          </a:xfrm>
        </p:spPr>
        <p:txBody>
          <a:bodyPr>
            <a:normAutofit fontScale="92500" lnSpcReduction="20000"/>
          </a:bodyPr>
          <a:lstStyle/>
          <a:p>
            <a:pPr algn="ctr"/>
            <a:r>
              <a:rPr lang="nl-NL" sz="1600" dirty="0"/>
              <a:t>Bodem en bodemgebruik</a:t>
            </a:r>
          </a:p>
          <a:p>
            <a:pPr algn="ctr"/>
            <a:r>
              <a:rPr lang="nl-NL" dirty="0"/>
              <a:t>Grond en haar ontstaanswijze</a:t>
            </a:r>
          </a:p>
          <a:p>
            <a:pPr algn="ctr"/>
            <a:r>
              <a:rPr lang="nl-NL" dirty="0"/>
              <a:t>Ontstaan van het Nederlandse landschap</a:t>
            </a:r>
          </a:p>
          <a:p>
            <a:pPr algn="ctr"/>
            <a:r>
              <a:rPr lang="nl-NL" dirty="0"/>
              <a:t>Herkennen van grondsoorten </a:t>
            </a:r>
          </a:p>
          <a:p>
            <a:pPr algn="ctr"/>
            <a:r>
              <a:rPr lang="nl-NL" dirty="0"/>
              <a:t>Grond en zijn fracties</a:t>
            </a:r>
          </a:p>
          <a:p>
            <a:pPr algn="ctr"/>
            <a:r>
              <a:rPr lang="nl-NL" dirty="0"/>
              <a:t>Bodemprofiel</a:t>
            </a:r>
          </a:p>
          <a:p>
            <a:pPr algn="ctr"/>
            <a:r>
              <a:rPr lang="nl-NL" dirty="0"/>
              <a:t>Bodemlagen</a:t>
            </a:r>
          </a:p>
          <a:p>
            <a:pPr algn="ctr"/>
            <a:r>
              <a:rPr lang="nl-NL" dirty="0"/>
              <a:t>Adsorptie</a:t>
            </a:r>
          </a:p>
          <a:p>
            <a:pPr algn="ctr"/>
            <a:r>
              <a:rPr lang="nl-NL" dirty="0"/>
              <a:t>Zuur in de grond</a:t>
            </a:r>
          </a:p>
          <a:p>
            <a:pPr algn="ctr"/>
            <a:r>
              <a:rPr lang="nl-NL" dirty="0"/>
              <a:t>Macroleven/microleven</a:t>
            </a:r>
          </a:p>
          <a:p>
            <a:pPr algn="ctr"/>
            <a:endParaRPr lang="nl-NL" dirty="0"/>
          </a:p>
          <a:p>
            <a:pPr algn="ctr"/>
            <a:endParaRPr lang="nl-NL" sz="1600" dirty="0"/>
          </a:p>
          <a:p>
            <a:pPr algn="ctr"/>
            <a:endParaRPr lang="nl-NL" sz="1600" dirty="0"/>
          </a:p>
          <a:p>
            <a:pPr algn="ctr"/>
            <a:endParaRPr lang="nl-NL" sz="1600" dirty="0"/>
          </a:p>
        </p:txBody>
      </p:sp>
      <p:pic>
        <p:nvPicPr>
          <p:cNvPr id="4" name="Afbeelding 3"/>
          <p:cNvPicPr>
            <a:picLocks noChangeAspect="1"/>
          </p:cNvPicPr>
          <p:nvPr/>
        </p:nvPicPr>
        <p:blipFill>
          <a:blip r:embed="rId3"/>
          <a:stretch>
            <a:fillRect/>
          </a:stretch>
        </p:blipFill>
        <p:spPr>
          <a:xfrm>
            <a:off x="5508104" y="3356739"/>
            <a:ext cx="3240728" cy="2232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237854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Organische stof en humus</a:t>
            </a:r>
          </a:p>
        </p:txBody>
      </p:sp>
      <p:pic>
        <p:nvPicPr>
          <p:cNvPr id="9" name="Afbeelding 8">
            <a:extLst>
              <a:ext uri="{FF2B5EF4-FFF2-40B4-BE49-F238E27FC236}">
                <a16:creationId xmlns:a16="http://schemas.microsoft.com/office/drawing/2014/main" id="{E8065567-101D-41B0-8DB4-024419BFF6F0}"/>
              </a:ext>
            </a:extLst>
          </p:cNvPr>
          <p:cNvPicPr>
            <a:picLocks noChangeAspect="1"/>
          </p:cNvPicPr>
          <p:nvPr/>
        </p:nvPicPr>
        <p:blipFill>
          <a:blip r:embed="rId3"/>
          <a:stretch>
            <a:fillRect/>
          </a:stretch>
        </p:blipFill>
        <p:spPr>
          <a:xfrm>
            <a:off x="1259632" y="1628799"/>
            <a:ext cx="6328543" cy="4160306"/>
          </a:xfrm>
          <a:prstGeom prst="rect">
            <a:avLst/>
          </a:prstGeom>
        </p:spPr>
      </p:pic>
    </p:spTree>
    <p:extLst>
      <p:ext uri="{BB962C8B-B14F-4D97-AF65-F5344CB8AC3E}">
        <p14:creationId xmlns:p14="http://schemas.microsoft.com/office/powerpoint/2010/main" val="274089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Organische stof en humus</a:t>
            </a:r>
          </a:p>
        </p:txBody>
      </p:sp>
      <p:sp>
        <p:nvSpPr>
          <p:cNvPr id="3" name="Rechthoek 2">
            <a:extLst>
              <a:ext uri="{FF2B5EF4-FFF2-40B4-BE49-F238E27FC236}">
                <a16:creationId xmlns:a16="http://schemas.microsoft.com/office/drawing/2014/main" id="{503B3597-93C9-490C-AE55-D6CB98CE6DFC}"/>
              </a:ext>
            </a:extLst>
          </p:cNvPr>
          <p:cNvSpPr/>
          <p:nvPr/>
        </p:nvSpPr>
        <p:spPr>
          <a:xfrm>
            <a:off x="467544" y="1772816"/>
            <a:ext cx="8424936" cy="3970318"/>
          </a:xfrm>
          <a:prstGeom prst="rect">
            <a:avLst/>
          </a:prstGeom>
        </p:spPr>
        <p:txBody>
          <a:bodyPr wrap="square">
            <a:spAutoFit/>
          </a:bodyPr>
          <a:lstStyle/>
          <a:p>
            <a:r>
              <a:rPr lang="nl-NL" b="1" dirty="0"/>
              <a:t>Humus of organische stof</a:t>
            </a:r>
          </a:p>
          <a:p>
            <a:r>
              <a:rPr lang="nl-NL" dirty="0"/>
              <a:t>Organische stof bestaat uit verschillende soorten organische stof. Er is zeer verse organische stof (bijvoorbeeld gewasresten), er is verveende organische stof, en er is humus. </a:t>
            </a:r>
          </a:p>
          <a:p>
            <a:r>
              <a:rPr lang="nl-NL" dirty="0"/>
              <a:t>Humus is die vorm van organische stof die door het bodemleven uit verse organische stof is gevormd. Het is stabiel materiaal dat meestal een groot deel van de totale hoeveelheid organische stof vormt.</a:t>
            </a:r>
          </a:p>
          <a:p>
            <a:r>
              <a:rPr lang="nl-NL" dirty="0"/>
              <a:t>Er is zeer stabiele humus, welke honderden jaren in de grond kan overleven, maar er zijn ook vormen die binnen een paar jaar weer mineraliseren.</a:t>
            </a:r>
          </a:p>
          <a:p>
            <a:r>
              <a:rPr lang="nl-NL" dirty="0"/>
              <a:t>De organische stof in de bodem is samen met een gezond bodemleven verantwoordelijk voor een voortdurend aanleveren van voedingsstoffen naar de plant. Oplosbare humus houdt spoorelementen in de</a:t>
            </a:r>
          </a:p>
          <a:p>
            <a:r>
              <a:rPr lang="nl-NL" dirty="0"/>
              <a:t>bodemoplossing.</a:t>
            </a:r>
          </a:p>
        </p:txBody>
      </p:sp>
    </p:spTree>
    <p:extLst>
      <p:ext uri="{BB962C8B-B14F-4D97-AF65-F5344CB8AC3E}">
        <p14:creationId xmlns:p14="http://schemas.microsoft.com/office/powerpoint/2010/main" val="17340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Organische stof en humus</a:t>
            </a:r>
          </a:p>
        </p:txBody>
      </p:sp>
      <p:sp>
        <p:nvSpPr>
          <p:cNvPr id="13" name="Rechthoek 12">
            <a:extLst>
              <a:ext uri="{FF2B5EF4-FFF2-40B4-BE49-F238E27FC236}">
                <a16:creationId xmlns:a16="http://schemas.microsoft.com/office/drawing/2014/main" id="{2F28387F-8345-4CBA-880C-31B4001F4997}"/>
              </a:ext>
            </a:extLst>
          </p:cNvPr>
          <p:cNvSpPr/>
          <p:nvPr/>
        </p:nvSpPr>
        <p:spPr>
          <a:xfrm>
            <a:off x="395536" y="2628781"/>
            <a:ext cx="6462464" cy="1815882"/>
          </a:xfrm>
          <a:prstGeom prst="rect">
            <a:avLst/>
          </a:prstGeom>
        </p:spPr>
        <p:txBody>
          <a:bodyPr wrap="square">
            <a:spAutoFit/>
          </a:bodyPr>
          <a:lstStyle/>
          <a:p>
            <a:r>
              <a:rPr lang="nl-NL" sz="1600" b="1" dirty="0">
                <a:latin typeface="+mj-lt"/>
              </a:rPr>
              <a:t>In het kort het belang van de organische stof in de grond.</a:t>
            </a:r>
          </a:p>
          <a:p>
            <a:pPr marL="285750" indent="-285750">
              <a:buFont typeface="Arial" panose="020B0604020202020204" pitchFamily="34" charset="0"/>
              <a:buChar char="•"/>
            </a:pPr>
            <a:r>
              <a:rPr lang="nl-NL" sz="1600" dirty="0">
                <a:latin typeface="+mj-lt"/>
              </a:rPr>
              <a:t>behuizing voor het bodemleven</a:t>
            </a:r>
          </a:p>
          <a:p>
            <a:pPr marL="285750" indent="-285750">
              <a:buFont typeface="Arial" panose="020B0604020202020204" pitchFamily="34" charset="0"/>
              <a:buChar char="•"/>
            </a:pPr>
            <a:r>
              <a:rPr lang="nl-NL" sz="1600" dirty="0">
                <a:latin typeface="+mj-lt"/>
              </a:rPr>
              <a:t>vindplaats van voedsel voor bodemleven</a:t>
            </a:r>
          </a:p>
          <a:p>
            <a:pPr marL="285750" indent="-285750">
              <a:buFont typeface="Arial" panose="020B0604020202020204" pitchFamily="34" charset="0"/>
              <a:buChar char="•"/>
            </a:pPr>
            <a:r>
              <a:rPr lang="nl-NL" sz="1600" dirty="0">
                <a:latin typeface="+mj-lt"/>
              </a:rPr>
              <a:t>opslagplaats van voedingsstoffen</a:t>
            </a:r>
          </a:p>
          <a:p>
            <a:pPr marL="285750" indent="-285750">
              <a:buFont typeface="Arial" panose="020B0604020202020204" pitchFamily="34" charset="0"/>
              <a:buChar char="•"/>
            </a:pPr>
            <a:r>
              <a:rPr lang="nl-NL" sz="1600" dirty="0">
                <a:latin typeface="+mj-lt"/>
              </a:rPr>
              <a:t>binden van voedingsstoffen</a:t>
            </a:r>
          </a:p>
          <a:p>
            <a:pPr marL="285750" indent="-285750">
              <a:buFont typeface="Arial" panose="020B0604020202020204" pitchFamily="34" charset="0"/>
              <a:buChar char="•"/>
            </a:pPr>
            <a:r>
              <a:rPr lang="nl-NL" sz="1600" dirty="0">
                <a:latin typeface="+mj-lt"/>
              </a:rPr>
              <a:t>vormen en stabiliseren van bodemstructuur</a:t>
            </a:r>
          </a:p>
          <a:p>
            <a:pPr marL="285750" indent="-285750">
              <a:buFont typeface="Arial" panose="020B0604020202020204" pitchFamily="34" charset="0"/>
              <a:buChar char="•"/>
            </a:pPr>
            <a:r>
              <a:rPr lang="nl-NL" sz="1600" dirty="0">
                <a:latin typeface="+mj-lt"/>
              </a:rPr>
              <a:t>vasthouden van vocht in de bodem.</a:t>
            </a:r>
          </a:p>
        </p:txBody>
      </p:sp>
    </p:spTree>
    <p:extLst>
      <p:ext uri="{BB962C8B-B14F-4D97-AF65-F5344CB8AC3E}">
        <p14:creationId xmlns:p14="http://schemas.microsoft.com/office/powerpoint/2010/main" val="14785129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Organische stof en humus</a:t>
            </a:r>
          </a:p>
        </p:txBody>
      </p:sp>
      <p:sp>
        <p:nvSpPr>
          <p:cNvPr id="3" name="Tekstvak 2"/>
          <p:cNvSpPr txBox="1"/>
          <p:nvPr/>
        </p:nvSpPr>
        <p:spPr>
          <a:xfrm>
            <a:off x="1187624" y="1988840"/>
            <a:ext cx="5688632" cy="3139321"/>
          </a:xfrm>
          <a:prstGeom prst="rect">
            <a:avLst/>
          </a:prstGeom>
          <a:noFill/>
        </p:spPr>
        <p:txBody>
          <a:bodyPr wrap="square" rtlCol="0">
            <a:spAutoFit/>
          </a:bodyPr>
          <a:lstStyle/>
          <a:p>
            <a:r>
              <a:rPr lang="nl-NL" dirty="0"/>
              <a:t>In het verteringsproces onderscheidt men drie fasen:</a:t>
            </a:r>
          </a:p>
          <a:p>
            <a:pPr marL="285750" indent="-285750">
              <a:buFont typeface="Arial" panose="020B0604020202020204" pitchFamily="34" charset="0"/>
              <a:buChar char="•"/>
            </a:pPr>
            <a:r>
              <a:rPr lang="nl-NL" dirty="0"/>
              <a:t>De eerste fase is het materiaal herkenbaar. Het heet dan jonge organische stof;</a:t>
            </a:r>
          </a:p>
          <a:p>
            <a:pPr marL="285750" indent="-285750">
              <a:buFont typeface="Arial" panose="020B0604020202020204" pitchFamily="34" charset="0"/>
              <a:buChar char="•"/>
            </a:pPr>
            <a:r>
              <a:rPr lang="nl-NL" dirty="0"/>
              <a:t>Binnen het jaar zijn de strootjes en wortels niet meer te onderscheiden. Het verterende materiaal levert dan veel voedingsstoffen en heet dynamische organische stof. Deze fase duur 8 a 10 jaar;</a:t>
            </a:r>
          </a:p>
          <a:p>
            <a:pPr marL="285750" indent="-285750">
              <a:buFont typeface="Arial" panose="020B0604020202020204" pitchFamily="34" charset="0"/>
              <a:buChar char="•"/>
            </a:pPr>
            <a:r>
              <a:rPr lang="nl-NL" dirty="0"/>
              <a:t>Daarna heet het materiaal oude organische stof.</a:t>
            </a:r>
          </a:p>
        </p:txBody>
      </p:sp>
      <p:pic>
        <p:nvPicPr>
          <p:cNvPr id="4" name="Afbeelding 3"/>
          <p:cNvPicPr>
            <a:picLocks noChangeAspect="1"/>
          </p:cNvPicPr>
          <p:nvPr/>
        </p:nvPicPr>
        <p:blipFill>
          <a:blip r:embed="rId3"/>
          <a:stretch>
            <a:fillRect/>
          </a:stretch>
        </p:blipFill>
        <p:spPr>
          <a:xfrm>
            <a:off x="6660232" y="4509120"/>
            <a:ext cx="2182557" cy="1457070"/>
          </a:xfrm>
          <a:prstGeom prst="rect">
            <a:avLst/>
          </a:prstGeom>
        </p:spPr>
      </p:pic>
    </p:spTree>
    <p:extLst>
      <p:ext uri="{BB962C8B-B14F-4D97-AF65-F5344CB8AC3E}">
        <p14:creationId xmlns:p14="http://schemas.microsoft.com/office/powerpoint/2010/main" val="2389149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Organische stof en humus</a:t>
            </a:r>
          </a:p>
        </p:txBody>
      </p:sp>
      <p:sp>
        <p:nvSpPr>
          <p:cNvPr id="4" name="Rechthoek 3">
            <a:extLst>
              <a:ext uri="{FF2B5EF4-FFF2-40B4-BE49-F238E27FC236}">
                <a16:creationId xmlns:a16="http://schemas.microsoft.com/office/drawing/2014/main" id="{40E4FC77-0A5C-424D-9E26-D8DC48D1E61F}"/>
              </a:ext>
            </a:extLst>
          </p:cNvPr>
          <p:cNvSpPr/>
          <p:nvPr/>
        </p:nvSpPr>
        <p:spPr>
          <a:xfrm>
            <a:off x="1115616" y="2276872"/>
            <a:ext cx="6534472" cy="2031325"/>
          </a:xfrm>
          <a:prstGeom prst="rect">
            <a:avLst/>
          </a:prstGeom>
        </p:spPr>
        <p:txBody>
          <a:bodyPr wrap="square">
            <a:spAutoFit/>
          </a:bodyPr>
          <a:lstStyle/>
          <a:p>
            <a:r>
              <a:rPr lang="nl-NL" b="1" dirty="0"/>
              <a:t>Verbeteren van het organische-stofgehalte</a:t>
            </a:r>
          </a:p>
          <a:p>
            <a:r>
              <a:rPr lang="nl-NL" dirty="0"/>
              <a:t>Het organische stof/humusgehalte kan worden verhoogd door:</a:t>
            </a:r>
          </a:p>
          <a:p>
            <a:pPr marL="285750" indent="-285750">
              <a:buFont typeface="Arial" panose="020B0604020202020204" pitchFamily="34" charset="0"/>
              <a:buChar char="•"/>
            </a:pPr>
            <a:r>
              <a:rPr lang="nl-NL" dirty="0"/>
              <a:t>compost aan te voeren</a:t>
            </a:r>
          </a:p>
          <a:p>
            <a:pPr marL="285750" indent="-285750">
              <a:buFont typeface="Arial" panose="020B0604020202020204" pitchFamily="34" charset="0"/>
              <a:buChar char="•"/>
            </a:pPr>
            <a:r>
              <a:rPr lang="nl-NL" dirty="0"/>
              <a:t>aanvulgrond te gebruiken die rijk is aan organische stof</a:t>
            </a:r>
          </a:p>
          <a:p>
            <a:pPr marL="285750" indent="-285750">
              <a:buFont typeface="Arial" panose="020B0604020202020204" pitchFamily="34" charset="0"/>
              <a:buChar char="•"/>
            </a:pPr>
            <a:r>
              <a:rPr lang="nl-NL" dirty="0"/>
              <a:t>geregelde organische bemesting.</a:t>
            </a:r>
          </a:p>
        </p:txBody>
      </p:sp>
    </p:spTree>
    <p:extLst>
      <p:ext uri="{BB962C8B-B14F-4D97-AF65-F5344CB8AC3E}">
        <p14:creationId xmlns:p14="http://schemas.microsoft.com/office/powerpoint/2010/main" val="51874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Organische stof en humus</a:t>
            </a:r>
          </a:p>
        </p:txBody>
      </p:sp>
      <p:sp>
        <p:nvSpPr>
          <p:cNvPr id="3" name="Rechthoek 2">
            <a:extLst>
              <a:ext uri="{FF2B5EF4-FFF2-40B4-BE49-F238E27FC236}">
                <a16:creationId xmlns:a16="http://schemas.microsoft.com/office/drawing/2014/main" id="{802685F2-D84C-4ACF-83BA-2D048B2867F1}"/>
              </a:ext>
            </a:extLst>
          </p:cNvPr>
          <p:cNvSpPr/>
          <p:nvPr/>
        </p:nvSpPr>
        <p:spPr>
          <a:xfrm>
            <a:off x="1051620" y="1988840"/>
            <a:ext cx="8092380" cy="3693319"/>
          </a:xfrm>
          <a:prstGeom prst="rect">
            <a:avLst/>
          </a:prstGeom>
        </p:spPr>
        <p:txBody>
          <a:bodyPr wrap="square">
            <a:spAutoFit/>
          </a:bodyPr>
          <a:lstStyle/>
          <a:p>
            <a:r>
              <a:rPr lang="nl-NL" b="1" dirty="0"/>
              <a:t>Laag zuurstofvermogen en organische bemesting</a:t>
            </a:r>
          </a:p>
          <a:p>
            <a:r>
              <a:rPr lang="nl-NL" dirty="0"/>
              <a:t>Bij een dichte slecht ademende gronden moet men voorzichtig zijn met het doseren van organisch materiaal.</a:t>
            </a:r>
          </a:p>
          <a:p>
            <a:r>
              <a:rPr lang="nl-NL" dirty="0"/>
              <a:t>Vooral het inwerken van vers organisch materiaal, zoals de bovengrondse delen van een groenbemester, vraagt om een ruim aanbod van zuurstof en kan daardoor het zuurstofvermogen van de grond verder verlagen. </a:t>
            </a:r>
          </a:p>
          <a:p>
            <a:r>
              <a:rPr lang="nl-NL" dirty="0"/>
              <a:t>Het onderploegen van drijfmest of stalmest is in een dergelijk geval al helemaal verkeerd. Er is te weinig zuurstof in de grond om de afbraak- dan wel omzettingsprocessen aan te kunnen.</a:t>
            </a:r>
          </a:p>
          <a:p>
            <a:r>
              <a:rPr lang="nl-NL" dirty="0"/>
              <a:t>Hierdoor worden zuurstofarme processen in de bodem opgestart (</a:t>
            </a:r>
            <a:r>
              <a:rPr lang="nl-NL" dirty="0" err="1"/>
              <a:t>anaërobie</a:t>
            </a:r>
            <a:r>
              <a:rPr lang="nl-NL" dirty="0"/>
              <a:t>). Deze zorgen voor een minder efficiënt gebruik van de mest en de groei wordt erdoor gehinderd.</a:t>
            </a:r>
          </a:p>
        </p:txBody>
      </p:sp>
    </p:spTree>
    <p:extLst>
      <p:ext uri="{BB962C8B-B14F-4D97-AF65-F5344CB8AC3E}">
        <p14:creationId xmlns:p14="http://schemas.microsoft.com/office/powerpoint/2010/main" val="131187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Lucht en atmosfeer in de bodem</a:t>
            </a:r>
          </a:p>
        </p:txBody>
      </p:sp>
      <p:pic>
        <p:nvPicPr>
          <p:cNvPr id="5" name="Afbeelding 4"/>
          <p:cNvPicPr>
            <a:picLocks noChangeAspect="1"/>
          </p:cNvPicPr>
          <p:nvPr/>
        </p:nvPicPr>
        <p:blipFill>
          <a:blip r:embed="rId3"/>
          <a:stretch>
            <a:fillRect/>
          </a:stretch>
        </p:blipFill>
        <p:spPr>
          <a:xfrm>
            <a:off x="1619672" y="1916832"/>
            <a:ext cx="5407621" cy="3609145"/>
          </a:xfrm>
          <a:prstGeom prst="rect">
            <a:avLst/>
          </a:prstGeom>
        </p:spPr>
      </p:pic>
    </p:spTree>
    <p:extLst>
      <p:ext uri="{BB962C8B-B14F-4D97-AF65-F5344CB8AC3E}">
        <p14:creationId xmlns:p14="http://schemas.microsoft.com/office/powerpoint/2010/main" val="4078183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8" ma:contentTypeDescription="Een nieuw document maken." ma:contentTypeScope="" ma:versionID="21f30e843fc08326a90dfcc3df5d88f4">
  <xsd:schema xmlns:xsd="http://www.w3.org/2001/XMLSchema" xmlns:xs="http://www.w3.org/2001/XMLSchema" xmlns:p="http://schemas.microsoft.com/office/2006/metadata/properties" xmlns:ns2="2cb1c85b-b197-48cd-8bb1-fe9e9ee0096b" targetNamespace="http://schemas.microsoft.com/office/2006/metadata/properties" ma:root="true" ma:fieldsID="d1da33989067915997ea0975e1a45331"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882580-2FFE-43D7-AC35-C7E054EE09A4}"/>
</file>

<file path=customXml/itemProps2.xml><?xml version="1.0" encoding="utf-8"?>
<ds:datastoreItem xmlns:ds="http://schemas.openxmlformats.org/officeDocument/2006/customXml" ds:itemID="{B4D400B4-ED17-4132-B5E3-6F5F28559E5C}"/>
</file>

<file path=customXml/itemProps3.xml><?xml version="1.0" encoding="utf-8"?>
<ds:datastoreItem xmlns:ds="http://schemas.openxmlformats.org/officeDocument/2006/customXml" ds:itemID="{8D656EE5-9D5B-4D39-BEBB-7A1C38B56055}"/>
</file>

<file path=docProps/app.xml><?xml version="1.0" encoding="utf-8"?>
<Properties xmlns="http://schemas.openxmlformats.org/officeDocument/2006/extended-properties" xmlns:vt="http://schemas.openxmlformats.org/officeDocument/2006/docPropsVTypes">
  <Template>Facet</Template>
  <TotalTime>3655</TotalTime>
  <Words>841</Words>
  <Application>Microsoft Office PowerPoint</Application>
  <PresentationFormat>Diavoorstelling (4:3)</PresentationFormat>
  <Paragraphs>100</Paragraphs>
  <Slides>17</Slides>
  <Notes>17</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17</vt:i4>
      </vt:variant>
    </vt:vector>
  </HeadingPairs>
  <TitlesOfParts>
    <vt:vector size="24" baseType="lpstr">
      <vt:lpstr>Arial</vt:lpstr>
      <vt:lpstr>Calibri</vt:lpstr>
      <vt:lpstr>Calibri Light</vt:lpstr>
      <vt:lpstr>Century Gothic</vt:lpstr>
      <vt:lpstr>Wingdings 2</vt:lpstr>
      <vt:lpstr>HDOfficeLightV0</vt:lpstr>
      <vt:lpstr>Gallery</vt:lpstr>
      <vt:lpstr>PowerPoint-presentatie</vt:lpstr>
      <vt:lpstr> Terugblik</vt:lpstr>
      <vt:lpstr>Organische stof en humus</vt:lpstr>
      <vt:lpstr>Organische stof en humus</vt:lpstr>
      <vt:lpstr>Organische stof en humus</vt:lpstr>
      <vt:lpstr>Organische stof en humus</vt:lpstr>
      <vt:lpstr>Organische stof en humus</vt:lpstr>
      <vt:lpstr>Organische stof en humus</vt:lpstr>
      <vt:lpstr>Lucht en atmosfeer in de bodem</vt:lpstr>
      <vt:lpstr>Lucht en atmosfeer in de bodem</vt:lpstr>
      <vt:lpstr>Water in de grond</vt:lpstr>
      <vt:lpstr>Neerslag en verbruik</vt:lpstr>
      <vt:lpstr>Ontwatering</vt:lpstr>
      <vt:lpstr>Ontwatering</vt:lpstr>
      <vt:lpstr>Water</vt:lpstr>
      <vt:lpstr>Water</vt:lpstr>
      <vt:lpstr>Aan de slag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Martijn</dc:creator>
  <cp:lastModifiedBy>Ben Nienhuis</cp:lastModifiedBy>
  <cp:revision>543</cp:revision>
  <cp:lastPrinted>2012-05-22T10:37:28Z</cp:lastPrinted>
  <dcterms:created xsi:type="dcterms:W3CDTF">2008-03-20T23:08:22Z</dcterms:created>
  <dcterms:modified xsi:type="dcterms:W3CDTF">2021-04-19T12:09:05Z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